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Bold" charset="1" panose="020B0802020202020204"/>
      <p:regular r:id="rId18"/>
    </p:embeddedFont>
    <p:embeddedFont>
      <p:font typeface="Gagalin" charset="1" panose="00000500000000000000"/>
      <p:regular r:id="rId19"/>
    </p:embeddedFont>
    <p:embeddedFont>
      <p:font typeface="Lora Bold" charset="1" panose="00000800000000000000"/>
      <p:regular r:id="rId21"/>
    </p:embeddedFont>
    <p:embeddedFont>
      <p:font typeface="Lora" charset="1" panose="00000500000000000000"/>
      <p:regular r:id="rId22"/>
    </p:embeddedFont>
    <p:embeddedFont>
      <p:font typeface="Playfair Display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3020833" y="3041549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27575" y="4144189"/>
            <a:ext cx="11735100" cy="14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b="true" sz="9605">
                <a:solidFill>
                  <a:srgbClr val="009CFF"/>
                </a:solidFill>
                <a:latin typeface="Arial Bold"/>
                <a:ea typeface="Arial Bold"/>
                <a:cs typeface="Arial Bold"/>
                <a:sym typeface="Arial Bold"/>
              </a:rPr>
              <a:t>HackOrbit</a:t>
            </a:r>
            <a:r>
              <a:rPr lang="en-US" b="true" sz="960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</a:t>
            </a:r>
            <a:r>
              <a:rPr lang="en-US" b="true" sz="9605">
                <a:solidFill>
                  <a:srgbClr val="009CFF"/>
                </a:solidFill>
                <a:latin typeface="Arial Bold"/>
                <a:ea typeface="Arial Bold"/>
                <a:cs typeface="Arial Bold"/>
                <a:sym typeface="Arial Bold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0096" y="7140800"/>
            <a:ext cx="10009584" cy="117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8"/>
              </a:lnSpc>
            </a:pPr>
            <a:r>
              <a:rPr lang="en-US" sz="7197">
                <a:solidFill>
                  <a:srgbClr val="D9D9D9"/>
                </a:solidFill>
                <a:latin typeface="Gagalin"/>
                <a:ea typeface="Gagalin"/>
                <a:cs typeface="Gagalin"/>
                <a:sym typeface="Gagalin"/>
              </a:rPr>
              <a:t>team : STRANGER STRINGS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498250" y="3005756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64295" y="6480307"/>
            <a:ext cx="13721639" cy="345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Customized drills for each sport</a:t>
            </a:r>
          </a:p>
          <a:p>
            <a:pPr algn="l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AI-based posture and form feedback</a:t>
            </a:r>
          </a:p>
          <a:p>
            <a:pPr algn="l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Injury risk alerts</a:t>
            </a:r>
          </a:p>
          <a:p>
            <a:pPr algn="l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Personalized diet and nutrition plans</a:t>
            </a:r>
          </a:p>
          <a:p>
            <a:pPr algn="l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Scout connections for career growth</a:t>
            </a:r>
          </a:p>
          <a:p>
            <a:pPr algn="l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Smart schedule for events and rest days</a:t>
            </a:r>
          </a:p>
          <a:p>
            <a:pPr algn="l">
              <a:lnSpc>
                <a:spcPts val="395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459520" y="5792221"/>
            <a:ext cx="13826414" cy="4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There’s no all-in-one smart platform for athletes that offers: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78779" y="5406391"/>
            <a:ext cx="3074660" cy="4758487"/>
          </a:xfrm>
          <a:custGeom>
            <a:avLst/>
            <a:gdLst/>
            <a:ahLst/>
            <a:cxnLst/>
            <a:rect r="r" b="b" t="t" l="l"/>
            <a:pathLst>
              <a:path h="4758487" w="3074660">
                <a:moveTo>
                  <a:pt x="0" y="0"/>
                </a:moveTo>
                <a:lnTo>
                  <a:pt x="3074660" y="0"/>
                </a:lnTo>
                <a:lnTo>
                  <a:pt x="3074660" y="4758487"/>
                </a:lnTo>
                <a:lnTo>
                  <a:pt x="0" y="4758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9" r="-109996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105861" y="5536933"/>
            <a:ext cx="1066404" cy="537419"/>
            <a:chOff x="0" y="0"/>
            <a:chExt cx="280864" cy="1415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864" cy="141542"/>
            </a:xfrm>
            <a:custGeom>
              <a:avLst/>
              <a:gdLst/>
              <a:ahLst/>
              <a:cxnLst/>
              <a:rect r="r" b="b" t="t" l="l"/>
              <a:pathLst>
                <a:path h="141542" w="280864">
                  <a:moveTo>
                    <a:pt x="70771" y="0"/>
                  </a:moveTo>
                  <a:lnTo>
                    <a:pt x="210092" y="0"/>
                  </a:lnTo>
                  <a:cubicBezTo>
                    <a:pt x="249178" y="0"/>
                    <a:pt x="280864" y="31685"/>
                    <a:pt x="280864" y="70771"/>
                  </a:cubicBezTo>
                  <a:lnTo>
                    <a:pt x="280864" y="70771"/>
                  </a:lnTo>
                  <a:cubicBezTo>
                    <a:pt x="280864" y="89541"/>
                    <a:pt x="273407" y="107542"/>
                    <a:pt x="260135" y="120814"/>
                  </a:cubicBezTo>
                  <a:cubicBezTo>
                    <a:pt x="246863" y="134086"/>
                    <a:pt x="228862" y="141542"/>
                    <a:pt x="210092" y="141542"/>
                  </a:cubicBezTo>
                  <a:lnTo>
                    <a:pt x="70771" y="141542"/>
                  </a:lnTo>
                  <a:cubicBezTo>
                    <a:pt x="31685" y="141542"/>
                    <a:pt x="0" y="109857"/>
                    <a:pt x="0" y="70771"/>
                  </a:cubicBezTo>
                  <a:lnTo>
                    <a:pt x="0" y="70771"/>
                  </a:lnTo>
                  <a:cubicBezTo>
                    <a:pt x="0" y="31685"/>
                    <a:pt x="31685" y="0"/>
                    <a:pt x="70771" y="0"/>
                  </a:cubicBezTo>
                  <a:close/>
                </a:path>
              </a:pathLst>
            </a:custGeom>
            <a:solidFill>
              <a:srgbClr val="128F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80864" cy="170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59520" y="615400"/>
            <a:ext cx="13368960" cy="130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 THEME &amp; PROBLEM 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9520" y="2340865"/>
            <a:ext cx="13826414" cy="295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Athletes often face difficulty finding personalized, sport-specific guidance that integrates training, nutrition, and competition planning in a single platform. </a:t>
            </a:r>
          </a:p>
          <a:p>
            <a:pPr algn="just" marL="647700" indent="-323850" lvl="1">
              <a:lnSpc>
                <a:spcPts val="3957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Human coaches charge excessive fees and are not affordable. </a:t>
            </a:r>
          </a:p>
          <a:p>
            <a:pPr algn="just" marL="647700" indent="-323850" lvl="1">
              <a:lnSpc>
                <a:spcPts val="395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Existing coaching solutions are fragmented, players need multiple apps to cover each need.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05861" y="5627171"/>
            <a:ext cx="1066404" cy="3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2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SporifAI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78608" y="145599"/>
            <a:ext cx="9130784" cy="130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4549" y="1724025"/>
            <a:ext cx="17500371" cy="801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30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Sportif-AI addresses this challenge with an integrated, intelligent platform that offers:</a:t>
            </a:r>
          </a:p>
          <a:p>
            <a:pPr algn="l">
              <a:lnSpc>
                <a:spcPts val="4200"/>
              </a:lnSpc>
            </a:pP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b="true" sz="2800" strike="noStrike" u="none">
                <a:solidFill>
                  <a:srgbClr val="FEFEFE"/>
                </a:solidFill>
                <a:latin typeface="Lora Bold"/>
                <a:ea typeface="Lora Bold"/>
                <a:cs typeface="Lora Bold"/>
                <a:sym typeface="Lora Bold"/>
              </a:rPr>
              <a:t>AI Coach </a:t>
            </a:r>
            <a:r>
              <a:rPr lang="en-US" b="true" sz="28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– Delivers real-time technique correction and dynamically adapts training plans based on performance and progress.</a:t>
            </a:r>
          </a:p>
          <a:p>
            <a:pPr algn="l">
              <a:lnSpc>
                <a:spcPts val="4200"/>
              </a:lnSpc>
            </a:pP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b="true" sz="28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AI Dietician – Provides personalized, sport-specific nutrition plans aligned with the athlete’s goals and training intensity.</a:t>
            </a:r>
          </a:p>
          <a:p>
            <a:pPr algn="l">
              <a:lnSpc>
                <a:spcPts val="4200"/>
              </a:lnSpc>
            </a:pP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b="true" sz="28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Smart Calendar – Automates scheduling for training, rest, and competitions while offering insights through performance analytics.</a:t>
            </a:r>
          </a:p>
          <a:p>
            <a:pPr algn="l">
              <a:lnSpc>
                <a:spcPts val="4200"/>
              </a:lnSpc>
            </a:pP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b="true" sz="28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Athlete Profile Builder – Creates verified performance profiles to connect athletes with scouts and career opportunities.</a:t>
            </a:r>
          </a:p>
          <a:p>
            <a:pPr algn="l">
              <a:lnSpc>
                <a:spcPts val="4200"/>
              </a:lnSpc>
            </a:pP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b="true" sz="2800" strike="noStrike" u="non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Affordable personalized and professional training than human coaches.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149996" y="-400672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465444" y="-6481345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3388638" y="627140"/>
            <a:ext cx="7966812" cy="4461415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9831" y="1634514"/>
            <a:ext cx="17568337" cy="100966"/>
            <a:chOff x="0" y="0"/>
            <a:chExt cx="4627052" cy="265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27052" cy="26592"/>
            </a:xfrm>
            <a:custGeom>
              <a:avLst/>
              <a:gdLst/>
              <a:ahLst/>
              <a:cxnLst/>
              <a:rect r="r" b="b" t="t" l="l"/>
              <a:pathLst>
                <a:path h="26592" w="4627052">
                  <a:moveTo>
                    <a:pt x="13296" y="0"/>
                  </a:moveTo>
                  <a:lnTo>
                    <a:pt x="4613756" y="0"/>
                  </a:lnTo>
                  <a:cubicBezTo>
                    <a:pt x="4621099" y="0"/>
                    <a:pt x="4627052" y="5953"/>
                    <a:pt x="4627052" y="13296"/>
                  </a:cubicBezTo>
                  <a:lnTo>
                    <a:pt x="4627052" y="13296"/>
                  </a:lnTo>
                  <a:cubicBezTo>
                    <a:pt x="4627052" y="16822"/>
                    <a:pt x="4625651" y="20204"/>
                    <a:pt x="4623157" y="22698"/>
                  </a:cubicBezTo>
                  <a:cubicBezTo>
                    <a:pt x="4620664" y="25191"/>
                    <a:pt x="4617282" y="26592"/>
                    <a:pt x="4613756" y="26592"/>
                  </a:cubicBezTo>
                  <a:lnTo>
                    <a:pt x="13296" y="26592"/>
                  </a:lnTo>
                  <a:cubicBezTo>
                    <a:pt x="5953" y="26592"/>
                    <a:pt x="0" y="20639"/>
                    <a:pt x="0" y="13296"/>
                  </a:cubicBezTo>
                  <a:lnTo>
                    <a:pt x="0" y="13296"/>
                  </a:lnTo>
                  <a:cubicBezTo>
                    <a:pt x="0" y="5953"/>
                    <a:pt x="5953" y="0"/>
                    <a:pt x="13296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627052" cy="74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4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2123531"/>
            <a:ext cx="18288000" cy="7566660"/>
          </a:xfrm>
          <a:custGeom>
            <a:avLst/>
            <a:gdLst/>
            <a:ahLst/>
            <a:cxnLst/>
            <a:rect r="r" b="b" t="t" l="l"/>
            <a:pathLst>
              <a:path h="7566660" w="18288000">
                <a:moveTo>
                  <a:pt x="0" y="0"/>
                </a:moveTo>
                <a:lnTo>
                  <a:pt x="18288000" y="0"/>
                </a:lnTo>
                <a:lnTo>
                  <a:pt x="18288000" y="7566660"/>
                </a:lnTo>
                <a:lnTo>
                  <a:pt x="0" y="7566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10955" y="5821831"/>
            <a:ext cx="3887411" cy="3887411"/>
          </a:xfrm>
          <a:custGeom>
            <a:avLst/>
            <a:gdLst/>
            <a:ahLst/>
            <a:cxnLst/>
            <a:rect r="r" b="b" t="t" l="l"/>
            <a:pathLst>
              <a:path h="3887411" w="3887411">
                <a:moveTo>
                  <a:pt x="0" y="0"/>
                </a:moveTo>
                <a:lnTo>
                  <a:pt x="3887411" y="0"/>
                </a:lnTo>
                <a:lnTo>
                  <a:pt x="3887411" y="3887410"/>
                </a:lnTo>
                <a:lnTo>
                  <a:pt x="0" y="3887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78608" y="171341"/>
            <a:ext cx="9130784" cy="13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flowchart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149996" y="-400672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465444" y="-6481345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5192475" y="2882824"/>
            <a:ext cx="7966812" cy="4461415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1975" y="1518921"/>
            <a:ext cx="17568337" cy="100966"/>
            <a:chOff x="0" y="0"/>
            <a:chExt cx="4627052" cy="265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27052" cy="26592"/>
            </a:xfrm>
            <a:custGeom>
              <a:avLst/>
              <a:gdLst/>
              <a:ahLst/>
              <a:cxnLst/>
              <a:rect r="r" b="b" t="t" l="l"/>
              <a:pathLst>
                <a:path h="26592" w="4627052">
                  <a:moveTo>
                    <a:pt x="13296" y="0"/>
                  </a:moveTo>
                  <a:lnTo>
                    <a:pt x="4613756" y="0"/>
                  </a:lnTo>
                  <a:cubicBezTo>
                    <a:pt x="4621099" y="0"/>
                    <a:pt x="4627052" y="5953"/>
                    <a:pt x="4627052" y="13296"/>
                  </a:cubicBezTo>
                  <a:lnTo>
                    <a:pt x="4627052" y="13296"/>
                  </a:lnTo>
                  <a:cubicBezTo>
                    <a:pt x="4627052" y="16822"/>
                    <a:pt x="4625651" y="20204"/>
                    <a:pt x="4623157" y="22698"/>
                  </a:cubicBezTo>
                  <a:cubicBezTo>
                    <a:pt x="4620664" y="25191"/>
                    <a:pt x="4617282" y="26592"/>
                    <a:pt x="4613756" y="26592"/>
                  </a:cubicBezTo>
                  <a:lnTo>
                    <a:pt x="13296" y="26592"/>
                  </a:lnTo>
                  <a:cubicBezTo>
                    <a:pt x="5953" y="26592"/>
                    <a:pt x="0" y="20639"/>
                    <a:pt x="0" y="13296"/>
                  </a:cubicBezTo>
                  <a:lnTo>
                    <a:pt x="0" y="13296"/>
                  </a:lnTo>
                  <a:cubicBezTo>
                    <a:pt x="0" y="5953"/>
                    <a:pt x="5953" y="0"/>
                    <a:pt x="13296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627052" cy="74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4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5709" y="2192052"/>
            <a:ext cx="2762736" cy="1895928"/>
          </a:xfrm>
          <a:custGeom>
            <a:avLst/>
            <a:gdLst/>
            <a:ahLst/>
            <a:cxnLst/>
            <a:rect r="r" b="b" t="t" l="l"/>
            <a:pathLst>
              <a:path h="1895928" w="2762736">
                <a:moveTo>
                  <a:pt x="0" y="0"/>
                </a:moveTo>
                <a:lnTo>
                  <a:pt x="2762736" y="0"/>
                </a:lnTo>
                <a:lnTo>
                  <a:pt x="2762736" y="1895928"/>
                </a:lnTo>
                <a:lnTo>
                  <a:pt x="0" y="1895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29283" y="5992987"/>
            <a:ext cx="2462450" cy="2462450"/>
          </a:xfrm>
          <a:custGeom>
            <a:avLst/>
            <a:gdLst/>
            <a:ahLst/>
            <a:cxnLst/>
            <a:rect r="r" b="b" t="t" l="l"/>
            <a:pathLst>
              <a:path h="2462450" w="2462450">
                <a:moveTo>
                  <a:pt x="0" y="0"/>
                </a:moveTo>
                <a:lnTo>
                  <a:pt x="2462450" y="0"/>
                </a:lnTo>
                <a:lnTo>
                  <a:pt x="2462450" y="2462450"/>
                </a:lnTo>
                <a:lnTo>
                  <a:pt x="0" y="246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0130" y="6923818"/>
            <a:ext cx="1422528" cy="1451559"/>
          </a:xfrm>
          <a:custGeom>
            <a:avLst/>
            <a:gdLst/>
            <a:ahLst/>
            <a:cxnLst/>
            <a:rect r="r" b="b" t="t" l="l"/>
            <a:pathLst>
              <a:path h="1451559" w="1422528">
                <a:moveTo>
                  <a:pt x="0" y="0"/>
                </a:moveTo>
                <a:lnTo>
                  <a:pt x="1422528" y="0"/>
                </a:lnTo>
                <a:lnTo>
                  <a:pt x="1422528" y="1451559"/>
                </a:lnTo>
                <a:lnTo>
                  <a:pt x="0" y="14515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50624" y="6586670"/>
            <a:ext cx="1552913" cy="1772226"/>
          </a:xfrm>
          <a:custGeom>
            <a:avLst/>
            <a:gdLst/>
            <a:ahLst/>
            <a:cxnLst/>
            <a:rect r="r" b="b" t="t" l="l"/>
            <a:pathLst>
              <a:path h="1772226" w="1552913">
                <a:moveTo>
                  <a:pt x="0" y="0"/>
                </a:moveTo>
                <a:lnTo>
                  <a:pt x="1552913" y="0"/>
                </a:lnTo>
                <a:lnTo>
                  <a:pt x="1552913" y="1772226"/>
                </a:lnTo>
                <a:lnTo>
                  <a:pt x="0" y="17722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49330" y="6847316"/>
            <a:ext cx="1464478" cy="1424205"/>
          </a:xfrm>
          <a:custGeom>
            <a:avLst/>
            <a:gdLst/>
            <a:ahLst/>
            <a:cxnLst/>
            <a:rect r="r" b="b" t="t" l="l"/>
            <a:pathLst>
              <a:path h="1424205" w="1464478">
                <a:moveTo>
                  <a:pt x="0" y="0"/>
                </a:moveTo>
                <a:lnTo>
                  <a:pt x="1464479" y="0"/>
                </a:lnTo>
                <a:lnTo>
                  <a:pt x="1464479" y="1424205"/>
                </a:lnTo>
                <a:lnTo>
                  <a:pt x="0" y="14242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69676" y="6663735"/>
            <a:ext cx="1683828" cy="1711642"/>
          </a:xfrm>
          <a:custGeom>
            <a:avLst/>
            <a:gdLst/>
            <a:ahLst/>
            <a:cxnLst/>
            <a:rect r="r" b="b" t="t" l="l"/>
            <a:pathLst>
              <a:path h="1711642" w="1683828">
                <a:moveTo>
                  <a:pt x="0" y="0"/>
                </a:moveTo>
                <a:lnTo>
                  <a:pt x="1683828" y="0"/>
                </a:lnTo>
                <a:lnTo>
                  <a:pt x="1683828" y="1711642"/>
                </a:lnTo>
                <a:lnTo>
                  <a:pt x="0" y="1711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21418" y="2736612"/>
            <a:ext cx="1080702" cy="349877"/>
          </a:xfrm>
          <a:custGeom>
            <a:avLst/>
            <a:gdLst/>
            <a:ahLst/>
            <a:cxnLst/>
            <a:rect r="r" b="b" t="t" l="l"/>
            <a:pathLst>
              <a:path h="349877" w="1080702">
                <a:moveTo>
                  <a:pt x="0" y="0"/>
                </a:moveTo>
                <a:lnTo>
                  <a:pt x="1080702" y="0"/>
                </a:lnTo>
                <a:lnTo>
                  <a:pt x="1080702" y="349877"/>
                </a:lnTo>
                <a:lnTo>
                  <a:pt x="0" y="349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39438" y="7427845"/>
            <a:ext cx="991380" cy="320959"/>
          </a:xfrm>
          <a:custGeom>
            <a:avLst/>
            <a:gdLst/>
            <a:ahLst/>
            <a:cxnLst/>
            <a:rect r="r" b="b" t="t" l="l"/>
            <a:pathLst>
              <a:path h="320959" w="991380">
                <a:moveTo>
                  <a:pt x="0" y="0"/>
                </a:moveTo>
                <a:lnTo>
                  <a:pt x="991381" y="0"/>
                </a:lnTo>
                <a:lnTo>
                  <a:pt x="991381" y="320959"/>
                </a:lnTo>
                <a:lnTo>
                  <a:pt x="0" y="3209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59317" y="7427845"/>
            <a:ext cx="1091309" cy="353311"/>
          </a:xfrm>
          <a:custGeom>
            <a:avLst/>
            <a:gdLst/>
            <a:ahLst/>
            <a:cxnLst/>
            <a:rect r="r" b="b" t="t" l="l"/>
            <a:pathLst>
              <a:path h="353311" w="1091309">
                <a:moveTo>
                  <a:pt x="0" y="0"/>
                </a:moveTo>
                <a:lnTo>
                  <a:pt x="1091309" y="0"/>
                </a:lnTo>
                <a:lnTo>
                  <a:pt x="1091309" y="353311"/>
                </a:lnTo>
                <a:lnTo>
                  <a:pt x="0" y="353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85397" y="7370033"/>
            <a:ext cx="1169951" cy="378772"/>
          </a:xfrm>
          <a:custGeom>
            <a:avLst/>
            <a:gdLst/>
            <a:ahLst/>
            <a:cxnLst/>
            <a:rect r="r" b="b" t="t" l="l"/>
            <a:pathLst>
              <a:path h="378772" w="1169951">
                <a:moveTo>
                  <a:pt x="0" y="0"/>
                </a:moveTo>
                <a:lnTo>
                  <a:pt x="1169952" y="0"/>
                </a:lnTo>
                <a:lnTo>
                  <a:pt x="1169952" y="378771"/>
                </a:lnTo>
                <a:lnTo>
                  <a:pt x="0" y="3787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51212" y="7434582"/>
            <a:ext cx="1145163" cy="370746"/>
          </a:xfrm>
          <a:custGeom>
            <a:avLst/>
            <a:gdLst/>
            <a:ahLst/>
            <a:cxnLst/>
            <a:rect r="r" b="b" t="t" l="l"/>
            <a:pathLst>
              <a:path h="370746" w="1145163">
                <a:moveTo>
                  <a:pt x="0" y="0"/>
                </a:moveTo>
                <a:lnTo>
                  <a:pt x="1145163" y="0"/>
                </a:lnTo>
                <a:lnTo>
                  <a:pt x="1145163" y="370747"/>
                </a:lnTo>
                <a:lnTo>
                  <a:pt x="0" y="370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242415" y="7450758"/>
            <a:ext cx="949759" cy="307484"/>
          </a:xfrm>
          <a:custGeom>
            <a:avLst/>
            <a:gdLst/>
            <a:ahLst/>
            <a:cxnLst/>
            <a:rect r="r" b="b" t="t" l="l"/>
            <a:pathLst>
              <a:path h="307484" w="949759">
                <a:moveTo>
                  <a:pt x="0" y="0"/>
                </a:moveTo>
                <a:lnTo>
                  <a:pt x="949758" y="0"/>
                </a:lnTo>
                <a:lnTo>
                  <a:pt x="949758" y="307485"/>
                </a:lnTo>
                <a:lnTo>
                  <a:pt x="0" y="3074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706212" y="5546114"/>
            <a:ext cx="1210364" cy="391855"/>
          </a:xfrm>
          <a:custGeom>
            <a:avLst/>
            <a:gdLst/>
            <a:ahLst/>
            <a:cxnLst/>
            <a:rect r="r" b="b" t="t" l="l"/>
            <a:pathLst>
              <a:path h="391855" w="1210364">
                <a:moveTo>
                  <a:pt x="0" y="0"/>
                </a:moveTo>
                <a:lnTo>
                  <a:pt x="1210364" y="0"/>
                </a:lnTo>
                <a:lnTo>
                  <a:pt x="1210364" y="391856"/>
                </a:lnTo>
                <a:lnTo>
                  <a:pt x="0" y="3918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615877" y="2676510"/>
            <a:ext cx="1266345" cy="409979"/>
          </a:xfrm>
          <a:custGeom>
            <a:avLst/>
            <a:gdLst/>
            <a:ahLst/>
            <a:cxnLst/>
            <a:rect r="r" b="b" t="t" l="l"/>
            <a:pathLst>
              <a:path h="409979" w="1266345">
                <a:moveTo>
                  <a:pt x="0" y="0"/>
                </a:moveTo>
                <a:lnTo>
                  <a:pt x="1266345" y="0"/>
                </a:lnTo>
                <a:lnTo>
                  <a:pt x="1266345" y="409979"/>
                </a:lnTo>
                <a:lnTo>
                  <a:pt x="0" y="409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565978" y="2650412"/>
            <a:ext cx="1266345" cy="409979"/>
          </a:xfrm>
          <a:custGeom>
            <a:avLst/>
            <a:gdLst/>
            <a:ahLst/>
            <a:cxnLst/>
            <a:rect r="r" b="b" t="t" l="l"/>
            <a:pathLst>
              <a:path h="409979" w="1266345">
                <a:moveTo>
                  <a:pt x="0" y="0"/>
                </a:moveTo>
                <a:lnTo>
                  <a:pt x="1266345" y="0"/>
                </a:lnTo>
                <a:lnTo>
                  <a:pt x="1266345" y="409979"/>
                </a:lnTo>
                <a:lnTo>
                  <a:pt x="0" y="4099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784743" y="6539816"/>
            <a:ext cx="2277456" cy="1835561"/>
          </a:xfrm>
          <a:custGeom>
            <a:avLst/>
            <a:gdLst/>
            <a:ahLst/>
            <a:cxnLst/>
            <a:rect r="r" b="b" t="t" l="l"/>
            <a:pathLst>
              <a:path h="1835561" w="2277456">
                <a:moveTo>
                  <a:pt x="0" y="0"/>
                </a:moveTo>
                <a:lnTo>
                  <a:pt x="2277456" y="0"/>
                </a:lnTo>
                <a:lnTo>
                  <a:pt x="2277456" y="1835561"/>
                </a:lnTo>
                <a:lnTo>
                  <a:pt x="0" y="18355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083186" y="2057161"/>
            <a:ext cx="2202211" cy="2422710"/>
          </a:xfrm>
          <a:custGeom>
            <a:avLst/>
            <a:gdLst/>
            <a:ahLst/>
            <a:cxnLst/>
            <a:rect r="r" b="b" t="t" l="l"/>
            <a:pathLst>
              <a:path h="2422710" w="2202211">
                <a:moveTo>
                  <a:pt x="0" y="0"/>
                </a:moveTo>
                <a:lnTo>
                  <a:pt x="2202211" y="0"/>
                </a:lnTo>
                <a:lnTo>
                  <a:pt x="2202211" y="2422710"/>
                </a:lnTo>
                <a:lnTo>
                  <a:pt x="0" y="242271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4240" t="-14567" r="-5709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051398" y="1707783"/>
            <a:ext cx="3278848" cy="3278848"/>
          </a:xfrm>
          <a:custGeom>
            <a:avLst/>
            <a:gdLst/>
            <a:ahLst/>
            <a:cxnLst/>
            <a:rect r="r" b="b" t="t" l="l"/>
            <a:pathLst>
              <a:path h="3278848" w="3278848">
                <a:moveTo>
                  <a:pt x="0" y="0"/>
                </a:moveTo>
                <a:lnTo>
                  <a:pt x="3278848" y="0"/>
                </a:lnTo>
                <a:lnTo>
                  <a:pt x="3278848" y="3278848"/>
                </a:lnTo>
                <a:lnTo>
                  <a:pt x="0" y="327884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287417" y="2192052"/>
            <a:ext cx="1704115" cy="1704115"/>
          </a:xfrm>
          <a:custGeom>
            <a:avLst/>
            <a:gdLst/>
            <a:ahLst/>
            <a:cxnLst/>
            <a:rect r="r" b="b" t="t" l="l"/>
            <a:pathLst>
              <a:path h="1704115" w="1704115">
                <a:moveTo>
                  <a:pt x="0" y="0"/>
                </a:moveTo>
                <a:lnTo>
                  <a:pt x="1704115" y="0"/>
                </a:lnTo>
                <a:lnTo>
                  <a:pt x="1704115" y="1704115"/>
                </a:lnTo>
                <a:lnTo>
                  <a:pt x="0" y="170411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735161" y="89991"/>
            <a:ext cx="9130784" cy="13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USECASE DIAGRAM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5709" y="4311292"/>
            <a:ext cx="2850328" cy="28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Player Registers on SportsAI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20411" y="4134207"/>
            <a:ext cx="2543525" cy="87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Player chooses the sport, enters his playing positions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04644" y="4619156"/>
            <a:ext cx="2380753" cy="11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Player starts Basic Drills and Training using SportAI Computer Vision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72611" y="8653244"/>
            <a:ext cx="2614806" cy="11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 dietician plans a calorie deficit for the player according to his requirements and choices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983" y="8594452"/>
            <a:ext cx="1997903" cy="82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8"/>
              </a:lnSpc>
              <a:spcBef>
                <a:spcPct val="0"/>
              </a:spcBef>
            </a:pPr>
            <a:r>
              <a:rPr lang="en-US" b="true" sz="15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Player fills complete details (Age, Height, Weight, Goals)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03822" y="8598067"/>
            <a:ext cx="2328240" cy="14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Opens Tournament Schedular/syncs with Google Calendar to keep a track of all upcoming tournaments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34804" y="8565721"/>
            <a:ext cx="2231174" cy="87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 Buddy schedules pre tournament trainings and meals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56301" y="8565721"/>
            <a:ext cx="2808973" cy="11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85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Player enters his Certificates &amp; highlights,</a:t>
            </a:r>
          </a:p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Profile builder builds his verified profile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896375" y="8598067"/>
            <a:ext cx="2054192" cy="11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85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Scou</a:t>
            </a:r>
            <a:r>
              <a:rPr lang="en-US" sz="1685" b="tru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ts can check multiple profiles</a:t>
            </a:r>
          </a:p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which are public to recruit a player.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275745" y="5081881"/>
            <a:ext cx="2830155" cy="87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6"/>
              </a:lnSpc>
              <a:spcBef>
                <a:spcPct val="0"/>
              </a:spcBef>
            </a:pPr>
            <a:r>
              <a:rPr lang="en-US" b="true" sz="1685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AI Coach analyses Pose, guides on Injury Prevention and Improvement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84600" y="1629957"/>
            <a:ext cx="9713120" cy="812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7"/>
              </a:lnSpc>
            </a:pPr>
            <a:r>
              <a:rPr lang="en-US" sz="2858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1. Personalized </a:t>
            </a: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AI Coach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Personalized workouts, training sessions according to body type and future goals 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Injury prevention tips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Real-time form correction via pose estimation</a:t>
            </a:r>
          </a:p>
          <a:p>
            <a:pPr algn="l">
              <a:lnSpc>
                <a:spcPts val="4287"/>
              </a:lnSpc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2. AI Dietician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Sport-specific, adaptive meal plans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Meal scan for macros + hydration alerts</a:t>
            </a:r>
          </a:p>
          <a:p>
            <a:pPr algn="l">
              <a:lnSpc>
                <a:spcPts val="4287"/>
              </a:lnSpc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3. T</a:t>
            </a: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ournament Tracker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Smart training schedule synced with calendar</a:t>
            </a:r>
          </a:p>
          <a:p>
            <a:pPr algn="l">
              <a:lnSpc>
                <a:spcPts val="4287"/>
              </a:lnSpc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4. Scout Connections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Make player profiles, upload qualification details &amp; certifications 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Upload videos/stats for scout visibility</a:t>
            </a:r>
          </a:p>
          <a:p>
            <a:pPr algn="l" marL="617044" indent="-308522" lvl="1">
              <a:lnSpc>
                <a:spcPts val="4287"/>
              </a:lnSpc>
              <a:buFont typeface="Arial"/>
              <a:buChar char="•"/>
            </a:pPr>
            <a:r>
              <a:rPr lang="en-US" b="true" sz="285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Filter-based scout matching + direct chat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83544" y="2975944"/>
            <a:ext cx="6090092" cy="5250736"/>
            <a:chOff x="0" y="0"/>
            <a:chExt cx="1603975" cy="13829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3975" cy="1382910"/>
            </a:xfrm>
            <a:custGeom>
              <a:avLst/>
              <a:gdLst/>
              <a:ahLst/>
              <a:cxnLst/>
              <a:rect r="r" b="b" t="t" l="l"/>
              <a:pathLst>
                <a:path h="1382910" w="1603975">
                  <a:moveTo>
                    <a:pt x="64833" y="0"/>
                  </a:moveTo>
                  <a:lnTo>
                    <a:pt x="1539142" y="0"/>
                  </a:lnTo>
                  <a:cubicBezTo>
                    <a:pt x="1556337" y="0"/>
                    <a:pt x="1572827" y="6831"/>
                    <a:pt x="1584986" y="18989"/>
                  </a:cubicBezTo>
                  <a:cubicBezTo>
                    <a:pt x="1597144" y="31148"/>
                    <a:pt x="1603975" y="47638"/>
                    <a:pt x="1603975" y="64833"/>
                  </a:cubicBezTo>
                  <a:lnTo>
                    <a:pt x="1603975" y="1318077"/>
                  </a:lnTo>
                  <a:cubicBezTo>
                    <a:pt x="1603975" y="1335272"/>
                    <a:pt x="1597144" y="1351762"/>
                    <a:pt x="1584986" y="1363921"/>
                  </a:cubicBezTo>
                  <a:cubicBezTo>
                    <a:pt x="1572827" y="1376079"/>
                    <a:pt x="1556337" y="1382910"/>
                    <a:pt x="1539142" y="1382910"/>
                  </a:cubicBezTo>
                  <a:lnTo>
                    <a:pt x="64833" y="1382910"/>
                  </a:lnTo>
                  <a:cubicBezTo>
                    <a:pt x="47638" y="1382910"/>
                    <a:pt x="31148" y="1376079"/>
                    <a:pt x="18989" y="1363921"/>
                  </a:cubicBezTo>
                  <a:cubicBezTo>
                    <a:pt x="6831" y="1351762"/>
                    <a:pt x="0" y="1335272"/>
                    <a:pt x="0" y="1318077"/>
                  </a:cubicBezTo>
                  <a:lnTo>
                    <a:pt x="0" y="64833"/>
                  </a:lnTo>
                  <a:cubicBezTo>
                    <a:pt x="0" y="47638"/>
                    <a:pt x="6831" y="31148"/>
                    <a:pt x="18989" y="18989"/>
                  </a:cubicBezTo>
                  <a:cubicBezTo>
                    <a:pt x="31148" y="6831"/>
                    <a:pt x="47638" y="0"/>
                    <a:pt x="64833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603975" cy="1411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00111" y="170679"/>
            <a:ext cx="10969661" cy="13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FEATURES AND NOVELTY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9859" y="4022485"/>
            <a:ext cx="5319441" cy="393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Flutter - App Development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Media Pipe - Pose Detection while training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OpenCV -  Frames Extraction and video processing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Tensor flow - Form analysis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 strike="noStrike" u="non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Firebase - Authentication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 strike="noStrike" u="non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Node.js - Backend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-28" strike="noStrike" u="non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MongoDB - Database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2563" y="3186722"/>
            <a:ext cx="4872053" cy="62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3853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TECH STACKS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060306" y="3397950"/>
            <a:ext cx="14167388" cy="5657850"/>
            <a:chOff x="0" y="0"/>
            <a:chExt cx="3731329" cy="1490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31328" cy="1490133"/>
            </a:xfrm>
            <a:custGeom>
              <a:avLst/>
              <a:gdLst/>
              <a:ahLst/>
              <a:cxnLst/>
              <a:rect r="r" b="b" t="t" l="l"/>
              <a:pathLst>
                <a:path h="1490133" w="3731328">
                  <a:moveTo>
                    <a:pt x="27869" y="0"/>
                  </a:moveTo>
                  <a:lnTo>
                    <a:pt x="3703459" y="0"/>
                  </a:lnTo>
                  <a:cubicBezTo>
                    <a:pt x="3718851" y="0"/>
                    <a:pt x="3731328" y="12478"/>
                    <a:pt x="3731328" y="27869"/>
                  </a:cubicBezTo>
                  <a:lnTo>
                    <a:pt x="3731328" y="1462264"/>
                  </a:lnTo>
                  <a:cubicBezTo>
                    <a:pt x="3731328" y="1469655"/>
                    <a:pt x="3728392" y="1476744"/>
                    <a:pt x="3723166" y="1481971"/>
                  </a:cubicBezTo>
                  <a:cubicBezTo>
                    <a:pt x="3717939" y="1487197"/>
                    <a:pt x="3710850" y="1490133"/>
                    <a:pt x="3703459" y="1490133"/>
                  </a:cubicBezTo>
                  <a:lnTo>
                    <a:pt x="27869" y="1490133"/>
                  </a:lnTo>
                  <a:cubicBezTo>
                    <a:pt x="20478" y="1490133"/>
                    <a:pt x="13389" y="1487197"/>
                    <a:pt x="8163" y="1481971"/>
                  </a:cubicBezTo>
                  <a:cubicBezTo>
                    <a:pt x="2936" y="1476744"/>
                    <a:pt x="0" y="1469655"/>
                    <a:pt x="0" y="1462264"/>
                  </a:cubicBezTo>
                  <a:lnTo>
                    <a:pt x="0" y="27869"/>
                  </a:lnTo>
                  <a:cubicBezTo>
                    <a:pt x="0" y="20478"/>
                    <a:pt x="2936" y="13389"/>
                    <a:pt x="8163" y="8163"/>
                  </a:cubicBezTo>
                  <a:cubicBezTo>
                    <a:pt x="13389" y="2936"/>
                    <a:pt x="20478" y="0"/>
                    <a:pt x="2786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731329" cy="1518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57454" y="881187"/>
            <a:ext cx="15173092" cy="13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</a:t>
            </a: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HOWSTOPPERS and drawbacks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8063" y="4889694"/>
            <a:ext cx="6699631" cy="312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37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Needs stron</a:t>
            </a: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g internet for smooth perf</a:t>
            </a: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ormance</a:t>
            </a:r>
          </a:p>
          <a:p>
            <a:pPr algn="l" marL="647700" indent="-323850" lvl="1">
              <a:lnSpc>
                <a:spcPts val="4137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Good camera required for accurate tracking</a:t>
            </a:r>
          </a:p>
          <a:p>
            <a:pPr algn="l" marL="647700" indent="-323850" lvl="1">
              <a:lnSpc>
                <a:spcPts val="4139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Multiple users may reduce detection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2412" y="4889694"/>
            <a:ext cx="6606096" cy="312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37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AI Coach for sport-specific guidance and personalized mentorship to enhance athletic performance.</a:t>
            </a:r>
          </a:p>
          <a:p>
            <a:pPr algn="l" marL="647700" indent="-323850" lvl="1">
              <a:lnSpc>
                <a:spcPts val="4139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Scout Connections for career advancement opportunities.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99623" y="3834745"/>
            <a:ext cx="3061543" cy="63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DRAWBACKS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61633" y="3834745"/>
            <a:ext cx="4023345" cy="63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SHOWSTOPPERS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5171027" y="3071035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78608" y="1292250"/>
            <a:ext cx="9130784" cy="13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00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STRANGER STRINGS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4066" y="3640205"/>
            <a:ext cx="12365087" cy="492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1"/>
              </a:lnSpc>
            </a:pPr>
            <a:r>
              <a:rPr lang="en-US" b="true" sz="4220">
                <a:solidFill>
                  <a:srgbClr val="FEFEFE"/>
                </a:solidFill>
                <a:latin typeface="Lora Bold"/>
                <a:ea typeface="Lora Bold"/>
                <a:cs typeface="Lora Bold"/>
                <a:sym typeface="Lora Bold"/>
              </a:rPr>
              <a:t>VARUN RAHATGAONKAR -          +91 9372148550</a:t>
            </a:r>
          </a:p>
          <a:p>
            <a:pPr algn="just">
              <a:lnSpc>
                <a:spcPts val="5621"/>
              </a:lnSpc>
            </a:pPr>
          </a:p>
          <a:p>
            <a:pPr algn="just">
              <a:lnSpc>
                <a:spcPts val="5621"/>
              </a:lnSpc>
            </a:pPr>
            <a:r>
              <a:rPr lang="en-US" b="true" sz="4220">
                <a:solidFill>
                  <a:srgbClr val="FEFEFE"/>
                </a:solidFill>
                <a:latin typeface="Lora Bold"/>
                <a:ea typeface="Lora Bold"/>
                <a:cs typeface="Lora Bold"/>
                <a:sym typeface="Lora Bold"/>
              </a:rPr>
              <a:t>TANAYA JAIN -                               +91 9594622999</a:t>
            </a:r>
          </a:p>
          <a:p>
            <a:pPr algn="just">
              <a:lnSpc>
                <a:spcPts val="5621"/>
              </a:lnSpc>
            </a:pPr>
          </a:p>
          <a:p>
            <a:pPr algn="just">
              <a:lnSpc>
                <a:spcPts val="5621"/>
              </a:lnSpc>
            </a:pPr>
            <a:r>
              <a:rPr lang="en-US" b="true" sz="4220">
                <a:solidFill>
                  <a:srgbClr val="FEFEFE"/>
                </a:solidFill>
                <a:latin typeface="Lora Bold"/>
                <a:ea typeface="Lora Bold"/>
                <a:cs typeface="Lora Bold"/>
                <a:sym typeface="Lora Bold"/>
              </a:rPr>
              <a:t>ATHARVA PINGALE -                    +91 8329635392</a:t>
            </a:r>
          </a:p>
          <a:p>
            <a:pPr algn="just">
              <a:lnSpc>
                <a:spcPts val="5621"/>
              </a:lnSpc>
            </a:pPr>
          </a:p>
          <a:p>
            <a:pPr algn="just">
              <a:lnSpc>
                <a:spcPts val="5621"/>
              </a:lnSpc>
            </a:pPr>
            <a:r>
              <a:rPr lang="en-US" b="true" sz="4220">
                <a:solidFill>
                  <a:srgbClr val="FEFEFE"/>
                </a:solidFill>
                <a:latin typeface="Lora Bold"/>
                <a:ea typeface="Lora Bold"/>
                <a:cs typeface="Lora Bold"/>
                <a:sym typeface="Lora Bold"/>
              </a:rPr>
              <a:t>ARNAV CHAUDHARY -                  +91 9856652652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92945" y="3244230"/>
            <a:ext cx="11871127" cy="322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DAGr5qF71XA</dc:identifier>
  <dcterms:modified xsi:type="dcterms:W3CDTF">2011-08-01T06:04:30Z</dcterms:modified>
  <cp:revision>1</cp:revision>
  <dc:title>Hack Orbit.pptx</dc:title>
</cp:coreProperties>
</file>